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8" r:id="rId6"/>
    <p:sldId id="259" r:id="rId7"/>
    <p:sldId id="261" r:id="rId8"/>
    <p:sldId id="263" r:id="rId9"/>
    <p:sldId id="262" r:id="rId10"/>
    <p:sldId id="269" r:id="rId11"/>
    <p:sldId id="270" r:id="rId12"/>
    <p:sldId id="265" r:id="rId13"/>
    <p:sldId id="271" r:id="rId14"/>
    <p:sldId id="264" r:id="rId15"/>
    <p:sldId id="267" r:id="rId16"/>
    <p:sldId id="273" r:id="rId17"/>
    <p:sldId id="272" r:id="rId18"/>
    <p:sldId id="294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671458" y="435429"/>
            <a:ext cx="5551714" cy="1796142"/>
          </a:xfrm>
        </p:spPr>
        <p:txBody>
          <a:bodyPr anchor="ctr">
            <a:normAutofit/>
          </a:bodyPr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ZASADY </a:t>
            </a:r>
            <a:r>
              <a:rPr lang="pl-PL" dirty="0" smtClean="0">
                <a:latin typeface="Arial Black" panose="020B0A04020102020204" pitchFamily="34" charset="0"/>
              </a:rPr>
              <a:t>DOTYCZĄCE</a:t>
            </a:r>
            <a:endParaRPr lang="pl-PL" i="1" dirty="0">
              <a:latin typeface="Arial Black" panose="020B0A040201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282999" y="2602077"/>
            <a:ext cx="6320576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500" i="1" dirty="0">
                <a:solidFill>
                  <a:srgbClr val="0000FF"/>
                </a:solidFill>
                <a:latin typeface="Arial Black" panose="020B0A04020102020204" pitchFamily="34" charset="0"/>
              </a:rPr>
              <a:t>„WYKORZYSTANIA </a:t>
            </a:r>
            <a:endParaRPr lang="pl-PL" sz="4500" i="1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algn="ctr"/>
            <a:r>
              <a:rPr lang="pl-PL" sz="4500" i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RÓŻNICY </a:t>
            </a:r>
          </a:p>
          <a:p>
            <a:pPr algn="ctr"/>
            <a:r>
              <a:rPr lang="pl-PL" sz="4500" i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KURSOWEJ</a:t>
            </a:r>
            <a:r>
              <a:rPr lang="pl-PL" sz="4500" i="1" dirty="0">
                <a:solidFill>
                  <a:srgbClr val="0000FF"/>
                </a:solidFill>
                <a:latin typeface="Arial Black" panose="020B0A04020102020204" pitchFamily="34" charset="0"/>
              </a:rPr>
              <a:t>”</a:t>
            </a:r>
            <a:endParaRPr lang="pl-PL" sz="4500" dirty="0">
              <a:solidFill>
                <a:srgbClr val="0000FF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6" y="1575997"/>
            <a:ext cx="4237759" cy="279082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473" y="3559629"/>
            <a:ext cx="1445970" cy="144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129241"/>
            <a:ext cx="10820400" cy="4024125"/>
          </a:xfrm>
        </p:spPr>
        <p:txBody>
          <a:bodyPr>
            <a:noAutofit/>
          </a:bodyPr>
          <a:lstStyle/>
          <a:p>
            <a:pPr marL="514350" lvl="0" indent="-514350" algn="just">
              <a:buFont typeface="+mj-lt"/>
              <a:buAutoNum type="arabicPeriod" startAt="4"/>
            </a:pP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LGD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po otrzymaniu informacji na temat dostępnych środków w poszczególnych przedsięwzięciach </a:t>
            </a: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w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walucie EUR </a:t>
            </a:r>
            <a:r>
              <a:rPr lang="pl-PL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projektuje w harmonogramie przesunięcia poszczególnych kwot pomiędzy przedsięwzięciami </a:t>
            </a:r>
            <a:r>
              <a:rPr lang="pl-PL" sz="3200" i="1" dirty="0">
                <a:latin typeface="Arial" panose="020B0604020202020204" pitchFamily="34" charset="0"/>
                <a:cs typeface="Arial" panose="020B0604020202020204" pitchFamily="34" charset="0"/>
              </a:rPr>
              <a:t>(w walucie EUR)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, zgodnie z obowiązującymi zasadami </a:t>
            </a:r>
            <a:r>
              <a:rPr lang="pl-PL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 szczególności pamiętając o postanowieniach § 10 ust. 3 pkt 4 i 6 umowy ramowej</a:t>
            </a:r>
            <a:r>
              <a:rPr lang="pl-PL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lvl="0" indent="-514350" algn="just">
              <a:buFont typeface="+mj-lt"/>
              <a:buAutoNum type="arabicPeriod" startAt="4"/>
            </a:pP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33" y="267630"/>
            <a:ext cx="3567504" cy="5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303414"/>
            <a:ext cx="10820400" cy="272579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 startAt="5"/>
            </a:pPr>
            <a:r>
              <a:rPr lang="pl-PL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LGD </a:t>
            </a:r>
            <a:r>
              <a:rPr lang="pl-PL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występuje do SW z wnioskiem o dokonanie aneksu do umowy ramowej uwzględniający projekt zaktualizowanego harmonogramu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przeliczonego </a:t>
            </a: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w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walucie EUR i uwzględniającym przesunięcia środków pomiędzy przedsięwzięciami</a:t>
            </a: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33" y="267630"/>
            <a:ext cx="3567504" cy="5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412274"/>
            <a:ext cx="10820400" cy="4024125"/>
          </a:xfrm>
        </p:spPr>
        <p:txBody>
          <a:bodyPr>
            <a:noAutofit/>
          </a:bodyPr>
          <a:lstStyle/>
          <a:p>
            <a:pPr marL="514350" lvl="0" indent="-514350" algn="just">
              <a:buFont typeface="+mj-lt"/>
              <a:buAutoNum type="arabicPeriod" startAt="6"/>
            </a:pP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zawarciu aneksu do umowy ramowej </a:t>
            </a:r>
            <a:r>
              <a:rPr lang="pl-PL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LGD może rozpocząć proces ogłoszenia naboru wniosków zgodnie z wytycznymi nr 6/4/2017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zaczynając od wystąpienia do SW o ustalenie możliwej do ujęcia </a:t>
            </a:r>
            <a:r>
              <a:rPr lang="pl-PL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w </a:t>
            </a:r>
            <a:r>
              <a:rPr lang="pl-PL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ogłoszeniu naboru wniosków kwoty w ramach danego </a:t>
            </a:r>
            <a:r>
              <a:rPr lang="pl-PL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przedsięwzięcia</a:t>
            </a: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33" y="267630"/>
            <a:ext cx="3567504" cy="5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368732"/>
            <a:ext cx="10820400" cy="4024125"/>
          </a:xfrm>
        </p:spPr>
        <p:txBody>
          <a:bodyPr>
            <a:noAutofit/>
          </a:bodyPr>
          <a:lstStyle/>
          <a:p>
            <a:pPr marL="514350" lvl="0" indent="-514350" algn="just">
              <a:buFont typeface="+mj-lt"/>
              <a:buAutoNum type="arabicPeriod" startAt="7"/>
            </a:pP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LGD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otrzymując od SW informację zwrotną z dostępną w ramach przedsięwzięcia kwotą w walucie euro możliwą do ogłoszenia, </a:t>
            </a:r>
            <a:r>
              <a:rPr lang="pl-PL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następnie ogłasza nabór podając limit </a:t>
            </a:r>
            <a:r>
              <a:rPr lang="pl-PL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 walucie euro oraz indykatywną kwotę w PLN wyliczoną po kursie 4 PLN/EUR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33" y="267630"/>
            <a:ext cx="3567504" cy="5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421672"/>
            <a:ext cx="10820400" cy="4587242"/>
          </a:xfrm>
        </p:spPr>
        <p:txBody>
          <a:bodyPr>
            <a:noAutofit/>
          </a:bodyPr>
          <a:lstStyle/>
          <a:p>
            <a:pPr marL="457200" lvl="0" indent="-457200" algn="just">
              <a:buFont typeface="+mj-lt"/>
              <a:buAutoNum type="arabicPeriod" startAt="8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W ciągu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dni od dnia następującego po ostatnim dniu terminu składania wniosków o udzielenie wsparcia LGD przekazuje do SW wnioski o udzielenie wsparcia dotyczące wybranych operacji </a:t>
            </a:r>
            <a:r>
              <a:rPr lang="pl-PL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wyznaczonym limitem danego naboru w walucie PLN przeliczonej po kursie 4 </a:t>
            </a:r>
            <a:r>
              <a:rPr lang="pl-PL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PLN/EUR</a:t>
            </a: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 algn="just">
              <a:buFont typeface="+mj-lt"/>
              <a:buAutoNum type="arabicPeriod" startAt="8"/>
            </a:pP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SW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przyznaje pomoc </a:t>
            </a:r>
            <a:r>
              <a:rPr lang="pl-PL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kolejności zgodnej z listą do limitu środków określonego w ogłoszeniu w walucie EUR, </a:t>
            </a:r>
            <a:r>
              <a:rPr lang="pl-PL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przeliczając tę kwotę po kursie bieżącym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33" y="267630"/>
            <a:ext cx="3567504" cy="5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399900"/>
            <a:ext cx="10820400" cy="49138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3200" dirty="0">
                <a:latin typeface="Arial Black" panose="020B0A04020102020204" pitchFamily="34" charset="0"/>
              </a:rPr>
              <a:t>MRiRW informuje, że </a:t>
            </a:r>
            <a:r>
              <a:rPr lang="pl-PL" sz="3200" dirty="0">
                <a:solidFill>
                  <a:srgbClr val="FF0000"/>
                </a:solidFill>
                <a:latin typeface="Arial Black" panose="020B0A04020102020204" pitchFamily="34" charset="0"/>
              </a:rPr>
              <a:t>LGD ma prawo nie występować z wnioskiem o zawarcie aneksu do umowy ramowej z przeliczeniem do waluty EUR środków dostępnych we wszystkich przedsięwzięciach w harmonogramie </a:t>
            </a:r>
            <a:r>
              <a:rPr lang="pl-PL" sz="3200" dirty="0">
                <a:latin typeface="Arial Black" panose="020B0A04020102020204" pitchFamily="34" charset="0"/>
              </a:rPr>
              <a:t>– wówczas proces ogłaszania naboru wniosków oraz przyznawania pomocy będzie odbywał się na dotychczasowych zasadach bez możliwości wykorzystania nadwyżki wynikającej z różnicy kursowej w EUR.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33" y="267630"/>
            <a:ext cx="3567504" cy="5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58886" y="855616"/>
            <a:ext cx="8904514" cy="929641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pl-PL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Przeliczenie kwot w „Harmonogramie naborów” </a:t>
            </a:r>
            <a:r>
              <a:rPr lang="pl-PL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 </a:t>
            </a:r>
            <a:r>
              <a:rPr lang="pl-PL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EUR po kursie 4 PLN/EUR</a:t>
            </a:r>
            <a:endParaRPr lang="pl-PL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33" y="267630"/>
            <a:ext cx="3567504" cy="59101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14" y="1686714"/>
            <a:ext cx="8729662" cy="500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1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183291"/>
              </p:ext>
            </p:extLst>
          </p:nvPr>
        </p:nvGraphicFramePr>
        <p:xfrm>
          <a:off x="3570514" y="1077231"/>
          <a:ext cx="8095245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415"/>
                <a:gridCol w="2698415"/>
                <a:gridCol w="26984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ZAKRES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KWOTA W</a:t>
                      </a:r>
                      <a:r>
                        <a:rPr lang="pl-PL" baseline="0" dirty="0" smtClean="0"/>
                        <a:t> PLN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KWOTA W EURO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/>
                        <a:t>PODEJMOWANIE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1 000 000,00 zł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250 000,00 €</a:t>
                      </a:r>
                      <a:endParaRPr lang="pl-PL" b="1" dirty="0"/>
                    </a:p>
                  </a:txBody>
                  <a:tcPr/>
                </a:tc>
              </a:tr>
              <a:tr h="296545"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ROZWIJANIE</a:t>
                      </a:r>
                      <a:endParaRPr lang="pl-PL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3 000 000,00 zł</a:t>
                      </a:r>
                      <a:endParaRPr lang="pl-PL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dirty="0" smtClean="0"/>
                        <a:t>750 000,00 €</a:t>
                      </a:r>
                      <a:endParaRPr lang="pl-PL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INFRASTRUKTURA</a:t>
                      </a:r>
                      <a:endParaRPr lang="pl-PL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2 000 000,00 zł</a:t>
                      </a:r>
                      <a:endParaRPr lang="pl-PL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dirty="0" smtClean="0"/>
                        <a:t>500 000,00 €</a:t>
                      </a:r>
                      <a:endParaRPr lang="pl-PL" sz="1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33" y="267630"/>
            <a:ext cx="3567504" cy="59101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33731" y="2728377"/>
            <a:ext cx="113320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/>
              <a:t>Przykład 1:</a:t>
            </a:r>
          </a:p>
          <a:p>
            <a:r>
              <a:rPr lang="pl-PL" sz="2000" b="1" dirty="0" smtClean="0"/>
              <a:t>250 000,00 </a:t>
            </a:r>
            <a:r>
              <a:rPr lang="pl-PL" sz="2000" b="1" dirty="0">
                <a:solidFill>
                  <a:srgbClr val="FF0000"/>
                </a:solidFill>
              </a:rPr>
              <a:t>€</a:t>
            </a:r>
            <a:r>
              <a:rPr lang="pl-PL" sz="2000" b="1" dirty="0" smtClean="0"/>
              <a:t> </a:t>
            </a:r>
            <a:r>
              <a:rPr lang="pl-PL" i="1" dirty="0" smtClean="0"/>
              <a:t>(</a:t>
            </a:r>
            <a:r>
              <a:rPr lang="pl-PL" i="1" dirty="0"/>
              <a:t>limit euro na 19.2</a:t>
            </a:r>
            <a:r>
              <a:rPr lang="pl-PL" i="1" dirty="0" smtClean="0"/>
              <a:t>) </a:t>
            </a:r>
            <a:r>
              <a:rPr lang="pl-PL" dirty="0" smtClean="0"/>
              <a:t>na podejmowanie.</a:t>
            </a:r>
          </a:p>
          <a:p>
            <a:r>
              <a:rPr lang="pl-PL" sz="2000" b="1" dirty="0" smtClean="0"/>
              <a:t>1 000 000,00 </a:t>
            </a:r>
            <a:r>
              <a:rPr lang="pl-PL" b="1" dirty="0" smtClean="0">
                <a:solidFill>
                  <a:srgbClr val="FF0000"/>
                </a:solidFill>
              </a:rPr>
              <a:t>zł</a:t>
            </a:r>
            <a:r>
              <a:rPr lang="pl-PL" dirty="0" smtClean="0"/>
              <a:t> – kwota zakontraktowana </a:t>
            </a:r>
            <a:r>
              <a:rPr lang="pl-PL" i="1" dirty="0" smtClean="0"/>
              <a:t>(podpisane i wypłacone środki)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Brak zaplanowanych naborów  w harmonogramie, brak środków w zł.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rgbClr val="0000FF"/>
                </a:solidFill>
              </a:rPr>
              <a:t>Wyliczenia SW:</a:t>
            </a:r>
          </a:p>
          <a:p>
            <a:r>
              <a:rPr lang="pl-PL" sz="2000" b="1" dirty="0" smtClean="0"/>
              <a:t>250 000,00 </a:t>
            </a:r>
            <a:r>
              <a:rPr lang="pl-PL" sz="2000" b="1" dirty="0">
                <a:solidFill>
                  <a:srgbClr val="FF0000"/>
                </a:solidFill>
              </a:rPr>
              <a:t>€</a:t>
            </a:r>
            <a:r>
              <a:rPr lang="pl-PL" sz="2000" dirty="0" smtClean="0"/>
              <a:t>  </a:t>
            </a:r>
            <a:r>
              <a:rPr lang="pl-PL" dirty="0" smtClean="0"/>
              <a:t>* np. </a:t>
            </a:r>
            <a:r>
              <a:rPr lang="pl-PL" b="1" dirty="0" smtClean="0"/>
              <a:t>4,37</a:t>
            </a:r>
            <a:r>
              <a:rPr lang="pl-PL" dirty="0" smtClean="0"/>
              <a:t> </a:t>
            </a:r>
            <a:r>
              <a:rPr lang="pl-PL" i="1" dirty="0" smtClean="0">
                <a:solidFill>
                  <a:srgbClr val="FF0000"/>
                </a:solidFill>
              </a:rPr>
              <a:t>(kurs bieżący euro)</a:t>
            </a:r>
            <a:r>
              <a:rPr lang="pl-PL" dirty="0" smtClean="0"/>
              <a:t> = </a:t>
            </a:r>
            <a:r>
              <a:rPr lang="pl-PL" sz="2000" b="1" dirty="0" smtClean="0"/>
              <a:t>1 092 500,00 </a:t>
            </a:r>
            <a:r>
              <a:rPr lang="pl-PL" b="1" dirty="0" smtClean="0">
                <a:solidFill>
                  <a:srgbClr val="FF0000"/>
                </a:solidFill>
              </a:rPr>
              <a:t>zł</a:t>
            </a:r>
          </a:p>
          <a:p>
            <a:r>
              <a:rPr lang="pl-PL" b="1" dirty="0"/>
              <a:t>1 092 500,00 </a:t>
            </a:r>
            <a:r>
              <a:rPr lang="pl-PL" b="1" dirty="0" smtClean="0">
                <a:solidFill>
                  <a:srgbClr val="FF0000"/>
                </a:solidFill>
              </a:rPr>
              <a:t>zł</a:t>
            </a:r>
            <a:r>
              <a:rPr lang="pl-PL" dirty="0" smtClean="0"/>
              <a:t> – </a:t>
            </a:r>
            <a:r>
              <a:rPr lang="pl-PL" b="1" dirty="0" smtClean="0"/>
              <a:t>1 000 000,00 </a:t>
            </a:r>
            <a:r>
              <a:rPr lang="pl-PL" b="1" dirty="0" smtClean="0">
                <a:solidFill>
                  <a:srgbClr val="FF0000"/>
                </a:solidFill>
              </a:rPr>
              <a:t>zł</a:t>
            </a:r>
            <a:r>
              <a:rPr lang="pl-PL" dirty="0" smtClean="0"/>
              <a:t> </a:t>
            </a:r>
            <a:r>
              <a:rPr lang="pl-PL" i="1" dirty="0" smtClean="0"/>
              <a:t>(wykorzystana/zakontraktowana kwota)</a:t>
            </a:r>
            <a:r>
              <a:rPr lang="pl-PL" dirty="0" smtClean="0"/>
              <a:t> = </a:t>
            </a:r>
            <a:r>
              <a:rPr lang="pl-PL" b="1" dirty="0" smtClean="0"/>
              <a:t>92 500,00 </a:t>
            </a:r>
            <a:r>
              <a:rPr lang="pl-PL" b="1" dirty="0" smtClean="0">
                <a:solidFill>
                  <a:srgbClr val="FF0000"/>
                </a:solidFill>
              </a:rPr>
              <a:t>zł</a:t>
            </a:r>
            <a:endParaRPr lang="pl-PL" b="1" dirty="0">
              <a:solidFill>
                <a:srgbClr val="FF0000"/>
              </a:solidFill>
            </a:endParaRPr>
          </a:p>
          <a:p>
            <a:endParaRPr lang="pl-PL" dirty="0" smtClean="0"/>
          </a:p>
          <a:p>
            <a:r>
              <a:rPr lang="pl-PL" dirty="0" smtClean="0">
                <a:latin typeface="Arial Black" panose="020B0A04020102020204" pitchFamily="34" charset="0"/>
              </a:rPr>
              <a:t>92 </a:t>
            </a:r>
            <a:r>
              <a:rPr lang="pl-PL" dirty="0">
                <a:latin typeface="Arial Black" panose="020B0A04020102020204" pitchFamily="34" charset="0"/>
              </a:rPr>
              <a:t>500,00 </a:t>
            </a:r>
            <a:r>
              <a:rPr lang="pl-PL" b="1" dirty="0" smtClean="0">
                <a:solidFill>
                  <a:srgbClr val="FF0000"/>
                </a:solidFill>
              </a:rPr>
              <a:t>zł</a:t>
            </a:r>
            <a:r>
              <a:rPr lang="pl-PL" dirty="0" smtClean="0"/>
              <a:t>  / </a:t>
            </a:r>
            <a:r>
              <a:rPr lang="pl-PL" b="1" dirty="0" smtClean="0"/>
              <a:t>4,00 zł</a:t>
            </a:r>
            <a:r>
              <a:rPr lang="pl-PL" dirty="0" smtClean="0"/>
              <a:t> </a:t>
            </a:r>
            <a:r>
              <a:rPr lang="pl-PL" i="1" dirty="0" smtClean="0">
                <a:solidFill>
                  <a:srgbClr val="FF0000"/>
                </a:solidFill>
              </a:rPr>
              <a:t>(indykatywny kurs euro</a:t>
            </a:r>
            <a:r>
              <a:rPr lang="pl-PL" i="1" dirty="0">
                <a:solidFill>
                  <a:srgbClr val="FF0000"/>
                </a:solidFill>
              </a:rPr>
              <a:t>)</a:t>
            </a:r>
            <a:r>
              <a:rPr lang="pl-PL" i="1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=  </a:t>
            </a:r>
            <a:r>
              <a:rPr lang="pl-PL" dirty="0" smtClean="0">
                <a:latin typeface="Arial Black" panose="020B0A04020102020204" pitchFamily="34" charset="0"/>
              </a:rPr>
              <a:t>23 125,00 </a:t>
            </a:r>
            <a:r>
              <a:rPr lang="pl-PL" b="1" dirty="0">
                <a:solidFill>
                  <a:srgbClr val="FF0000"/>
                </a:solidFill>
              </a:rPr>
              <a:t>€</a:t>
            </a:r>
            <a:r>
              <a:rPr lang="pl-PL" dirty="0" smtClean="0"/>
              <a:t> </a:t>
            </a:r>
            <a:r>
              <a:rPr lang="pl-PL" b="1" dirty="0" smtClean="0">
                <a:solidFill>
                  <a:srgbClr val="0000FF"/>
                </a:solidFill>
              </a:rPr>
              <a:t>kwota wolnych środków wynikająca z różnicy kursowej</a:t>
            </a:r>
            <a:endParaRPr lang="pl-PL" b="1" dirty="0">
              <a:solidFill>
                <a:srgbClr val="0000FF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55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071457"/>
              </p:ext>
            </p:extLst>
          </p:nvPr>
        </p:nvGraphicFramePr>
        <p:xfrm>
          <a:off x="3559630" y="1019629"/>
          <a:ext cx="8106129" cy="139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043"/>
                <a:gridCol w="2702043"/>
                <a:gridCol w="27020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ZAKRES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KWOTA W</a:t>
                      </a:r>
                      <a:r>
                        <a:rPr lang="pl-PL" baseline="0" dirty="0" smtClean="0"/>
                        <a:t> PLN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KWOTA W EURO</a:t>
                      </a:r>
                      <a:endParaRPr lang="pl-PL" dirty="0"/>
                    </a:p>
                  </a:txBody>
                  <a:tcPr/>
                </a:tc>
              </a:tr>
              <a:tr h="264614">
                <a:tc>
                  <a:txBody>
                    <a:bodyPr/>
                    <a:lstStyle/>
                    <a:p>
                      <a:r>
                        <a:rPr lang="pl-PL" sz="1500" b="0" dirty="0" smtClean="0"/>
                        <a:t>PODEJMOWANIE</a:t>
                      </a:r>
                      <a:endParaRPr lang="pl-PL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1 000 000,00 zł</a:t>
                      </a:r>
                      <a:endParaRPr lang="pl-PL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250 000,00 €</a:t>
                      </a:r>
                      <a:endParaRPr lang="pl-PL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/>
                        <a:t>ROZWIJANIE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3 000 000,00 zł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/>
                        <a:t>750 000,00 €</a:t>
                      </a:r>
                      <a:endParaRPr lang="pl-PL" b="1" dirty="0"/>
                    </a:p>
                  </a:txBody>
                  <a:tcPr/>
                </a:tc>
              </a:tr>
              <a:tr h="259534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INFRASTRUKTURA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2 000 000,00 zł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500 000,00 €</a:t>
                      </a:r>
                      <a:endParaRPr lang="pl-PL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33" y="267630"/>
            <a:ext cx="3567504" cy="59101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33731" y="2149019"/>
            <a:ext cx="11332028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Przykład 2:</a:t>
            </a:r>
          </a:p>
          <a:p>
            <a:r>
              <a:rPr lang="pl-PL" sz="2000" b="1" dirty="0" smtClean="0"/>
              <a:t>750 000,00 </a:t>
            </a:r>
            <a:r>
              <a:rPr lang="pl-PL" b="1" dirty="0">
                <a:solidFill>
                  <a:srgbClr val="FF0000"/>
                </a:solidFill>
              </a:rPr>
              <a:t>€</a:t>
            </a:r>
            <a:r>
              <a:rPr lang="pl-PL" dirty="0" smtClean="0"/>
              <a:t> </a:t>
            </a:r>
            <a:r>
              <a:rPr lang="pl-PL" i="1" dirty="0" smtClean="0"/>
              <a:t>(limit euro na 19.2)</a:t>
            </a:r>
            <a:r>
              <a:rPr lang="pl-PL" dirty="0" smtClean="0"/>
              <a:t>. Kwota przewidziana na nabór nr </a:t>
            </a:r>
            <a:r>
              <a:rPr lang="pl-PL" dirty="0" smtClean="0">
                <a:solidFill>
                  <a:srgbClr val="0000FF"/>
                </a:solidFill>
              </a:rPr>
              <a:t>1/2018</a:t>
            </a:r>
            <a:r>
              <a:rPr lang="pl-PL" dirty="0" smtClean="0"/>
              <a:t> to </a:t>
            </a:r>
            <a:r>
              <a:rPr lang="pl-PL" b="1" dirty="0" smtClean="0">
                <a:solidFill>
                  <a:srgbClr val="0000FF"/>
                </a:solidFill>
              </a:rPr>
              <a:t>2 000 000,00 </a:t>
            </a:r>
            <a:r>
              <a:rPr lang="pl-PL" dirty="0" smtClean="0"/>
              <a:t>zł.</a:t>
            </a:r>
          </a:p>
          <a:p>
            <a:r>
              <a:rPr lang="pl-PL" sz="2000" b="1" dirty="0" smtClean="0"/>
              <a:t>2 000 000,00 </a:t>
            </a:r>
            <a:r>
              <a:rPr lang="pl-PL" b="1" dirty="0" smtClean="0">
                <a:solidFill>
                  <a:srgbClr val="FF0000"/>
                </a:solidFill>
              </a:rPr>
              <a:t>zł</a:t>
            </a:r>
            <a:r>
              <a:rPr lang="pl-PL" dirty="0" smtClean="0"/>
              <a:t> – kwota zakontraktowana </a:t>
            </a:r>
            <a:r>
              <a:rPr lang="pl-PL" i="1" u="sng" dirty="0" smtClean="0"/>
              <a:t>(podpisane i wypłacone środki z naboru 1/2018)</a:t>
            </a:r>
          </a:p>
          <a:p>
            <a:r>
              <a:rPr lang="pl-PL" dirty="0" smtClean="0"/>
              <a:t>Zaplanowano nabór  w harmonogramie na II półrocze 2020 r. </a:t>
            </a:r>
            <a:r>
              <a:rPr lang="pl-PL" b="1" dirty="0" smtClean="0">
                <a:solidFill>
                  <a:srgbClr val="0000FF"/>
                </a:solidFill>
              </a:rPr>
              <a:t>1 000 000,00 </a:t>
            </a:r>
            <a:r>
              <a:rPr lang="pl-PL" dirty="0" smtClean="0"/>
              <a:t>zł)</a:t>
            </a:r>
          </a:p>
          <a:p>
            <a:endParaRPr lang="pl-PL" sz="1000" dirty="0" smtClean="0"/>
          </a:p>
          <a:p>
            <a:r>
              <a:rPr lang="pl-PL" b="1" dirty="0">
                <a:solidFill>
                  <a:srgbClr val="0000FF"/>
                </a:solidFill>
              </a:rPr>
              <a:t>Wyliczenia SW:</a:t>
            </a:r>
          </a:p>
          <a:p>
            <a:r>
              <a:rPr lang="pl-PL" sz="2000" b="1" dirty="0" smtClean="0"/>
              <a:t>750 000,00 </a:t>
            </a:r>
            <a:r>
              <a:rPr lang="pl-PL" b="1" dirty="0">
                <a:solidFill>
                  <a:srgbClr val="FF0000"/>
                </a:solidFill>
              </a:rPr>
              <a:t>€</a:t>
            </a:r>
            <a:r>
              <a:rPr lang="pl-PL" dirty="0" smtClean="0"/>
              <a:t> * np. </a:t>
            </a:r>
            <a:r>
              <a:rPr lang="pl-PL" b="1" dirty="0" smtClean="0"/>
              <a:t>4,37</a:t>
            </a:r>
            <a:r>
              <a:rPr lang="pl-PL" dirty="0" smtClean="0"/>
              <a:t> </a:t>
            </a:r>
            <a:r>
              <a:rPr lang="pl-PL" b="1" dirty="0" smtClean="0">
                <a:solidFill>
                  <a:srgbClr val="FF0000"/>
                </a:solidFill>
              </a:rPr>
              <a:t>zł </a:t>
            </a:r>
            <a:r>
              <a:rPr lang="pl-PL" i="1" dirty="0" smtClean="0">
                <a:solidFill>
                  <a:srgbClr val="FF0000"/>
                </a:solidFill>
              </a:rPr>
              <a:t>(kurs bieżący euro)</a:t>
            </a:r>
            <a:r>
              <a:rPr lang="pl-PL" dirty="0" smtClean="0"/>
              <a:t> </a:t>
            </a:r>
            <a:r>
              <a:rPr lang="pl-PL" dirty="0"/>
              <a:t>= </a:t>
            </a:r>
            <a:r>
              <a:rPr lang="pl-PL" b="1" dirty="0" smtClean="0"/>
              <a:t>3 277 500,00 </a:t>
            </a:r>
            <a:r>
              <a:rPr lang="pl-PL" b="1" dirty="0" smtClean="0">
                <a:solidFill>
                  <a:srgbClr val="FF0000"/>
                </a:solidFill>
              </a:rPr>
              <a:t>zł</a:t>
            </a:r>
          </a:p>
          <a:p>
            <a:r>
              <a:rPr lang="pl-PL" sz="2000" b="1" dirty="0"/>
              <a:t>3 277 500,00</a:t>
            </a:r>
            <a:r>
              <a:rPr lang="pl-PL" sz="2000" b="1" dirty="0" smtClean="0"/>
              <a:t> </a:t>
            </a:r>
            <a:r>
              <a:rPr lang="pl-PL" b="1" dirty="0" smtClean="0">
                <a:solidFill>
                  <a:srgbClr val="FF0000"/>
                </a:solidFill>
              </a:rPr>
              <a:t>zł</a:t>
            </a:r>
            <a:r>
              <a:rPr lang="pl-PL" b="1" dirty="0" smtClean="0"/>
              <a:t> </a:t>
            </a:r>
            <a:r>
              <a:rPr lang="pl-PL" dirty="0" smtClean="0"/>
              <a:t>– </a:t>
            </a:r>
            <a:r>
              <a:rPr lang="pl-PL" b="1" dirty="0" smtClean="0"/>
              <a:t>2 000 000,00 </a:t>
            </a:r>
            <a:r>
              <a:rPr lang="pl-PL" b="1" dirty="0" smtClean="0">
                <a:solidFill>
                  <a:srgbClr val="FF0000"/>
                </a:solidFill>
              </a:rPr>
              <a:t>zł</a:t>
            </a:r>
            <a:r>
              <a:rPr lang="pl-PL" dirty="0" smtClean="0"/>
              <a:t> </a:t>
            </a:r>
            <a:r>
              <a:rPr lang="pl-PL" i="1" dirty="0" smtClean="0"/>
              <a:t>(wykorzystana/zakontraktowana kwota)</a:t>
            </a:r>
            <a:r>
              <a:rPr lang="pl-PL" dirty="0" smtClean="0"/>
              <a:t> </a:t>
            </a:r>
            <a:r>
              <a:rPr lang="pl-PL" dirty="0"/>
              <a:t>= </a:t>
            </a:r>
            <a:r>
              <a:rPr lang="pl-PL" b="1" dirty="0" smtClean="0"/>
              <a:t>1 277 500,00 </a:t>
            </a:r>
            <a:r>
              <a:rPr lang="pl-PL" b="1" dirty="0" smtClean="0">
                <a:solidFill>
                  <a:srgbClr val="FF0000"/>
                </a:solidFill>
              </a:rPr>
              <a:t>zł</a:t>
            </a:r>
            <a:endParaRPr lang="pl-PL" b="1" dirty="0">
              <a:solidFill>
                <a:srgbClr val="FF0000"/>
              </a:solidFill>
            </a:endParaRPr>
          </a:p>
          <a:p>
            <a:endParaRPr lang="pl-PL" sz="1000" dirty="0" smtClean="0"/>
          </a:p>
          <a:p>
            <a:r>
              <a:rPr lang="pl-PL" sz="2000" b="1" dirty="0"/>
              <a:t>1 277 500,00</a:t>
            </a:r>
            <a:r>
              <a:rPr lang="pl-PL" sz="2000" b="1" dirty="0" smtClean="0"/>
              <a:t> </a:t>
            </a:r>
            <a:r>
              <a:rPr lang="pl-PL" dirty="0" smtClean="0"/>
              <a:t>zł  / </a:t>
            </a:r>
            <a:r>
              <a:rPr lang="pl-PL" b="1" dirty="0"/>
              <a:t>4,00 zł</a:t>
            </a:r>
            <a:r>
              <a:rPr lang="pl-PL" dirty="0"/>
              <a:t> </a:t>
            </a:r>
            <a:r>
              <a:rPr lang="pl-PL" i="1" dirty="0">
                <a:solidFill>
                  <a:srgbClr val="FF0000"/>
                </a:solidFill>
              </a:rPr>
              <a:t>(indykatywny kurs euro)</a:t>
            </a:r>
            <a:r>
              <a:rPr lang="pl-PL" dirty="0" smtClean="0"/>
              <a:t> </a:t>
            </a:r>
            <a:r>
              <a:rPr lang="pl-PL" dirty="0"/>
              <a:t>= </a:t>
            </a:r>
            <a:r>
              <a:rPr lang="pl-PL" b="1" dirty="0" smtClean="0"/>
              <a:t>306 875,00 </a:t>
            </a:r>
            <a:r>
              <a:rPr lang="pl-PL" b="1" dirty="0" smtClean="0">
                <a:solidFill>
                  <a:srgbClr val="FF0000"/>
                </a:solidFill>
              </a:rPr>
              <a:t>€</a:t>
            </a:r>
          </a:p>
          <a:p>
            <a:endParaRPr lang="pl-PL" sz="1000" dirty="0"/>
          </a:p>
          <a:p>
            <a:r>
              <a:rPr lang="pl-PL" b="1" dirty="0" smtClean="0"/>
              <a:t>Wolne środki na rozwijanie to: </a:t>
            </a:r>
            <a:r>
              <a:rPr lang="pl-PL" sz="2000" b="1" dirty="0"/>
              <a:t>306 875,00</a:t>
            </a:r>
            <a:r>
              <a:rPr lang="pl-PL" sz="2000" b="1" dirty="0" smtClean="0"/>
              <a:t> </a:t>
            </a:r>
            <a:r>
              <a:rPr lang="pl-PL" b="1" dirty="0">
                <a:solidFill>
                  <a:srgbClr val="FF0000"/>
                </a:solidFill>
              </a:rPr>
              <a:t>€</a:t>
            </a:r>
          </a:p>
          <a:p>
            <a:endParaRPr lang="pl-PL" sz="1000" dirty="0" smtClean="0"/>
          </a:p>
          <a:p>
            <a:r>
              <a:rPr lang="pl-PL" b="1" dirty="0" smtClean="0">
                <a:solidFill>
                  <a:srgbClr val="0000FF"/>
                </a:solidFill>
              </a:rPr>
              <a:t>LGD ogłaszając nabór w II półroczu 2020 r. podaje dwie kwoty limitu </a:t>
            </a:r>
            <a:r>
              <a:rPr lang="pl-PL" b="1" dirty="0">
                <a:solidFill>
                  <a:srgbClr val="0000FF"/>
                </a:solidFill>
              </a:rPr>
              <a:t>dostępnych środków </a:t>
            </a:r>
            <a:endParaRPr lang="pl-PL" b="1" dirty="0" smtClean="0">
              <a:solidFill>
                <a:srgbClr val="0000FF"/>
              </a:solidFill>
            </a:endParaRPr>
          </a:p>
          <a:p>
            <a:r>
              <a:rPr lang="pl-PL" sz="2500" b="1" dirty="0" smtClean="0"/>
              <a:t>1 227 500,00 </a:t>
            </a:r>
            <a:r>
              <a:rPr lang="pl-PL" sz="2500" b="1" dirty="0" smtClean="0">
                <a:solidFill>
                  <a:srgbClr val="FF0000"/>
                </a:solidFill>
              </a:rPr>
              <a:t>zł</a:t>
            </a:r>
            <a:r>
              <a:rPr lang="pl-PL" dirty="0" smtClean="0"/>
              <a:t> </a:t>
            </a:r>
            <a:r>
              <a:rPr lang="pl-PL" b="1" dirty="0" smtClean="0">
                <a:solidFill>
                  <a:srgbClr val="0000FF"/>
                </a:solidFill>
              </a:rPr>
              <a:t>oraz przeliczoną </a:t>
            </a:r>
            <a:r>
              <a:rPr lang="pl-PL" b="1" dirty="0">
                <a:solidFill>
                  <a:srgbClr val="0000FF"/>
                </a:solidFill>
              </a:rPr>
              <a:t>po kursie </a:t>
            </a:r>
            <a:r>
              <a:rPr lang="pl-PL" b="1" dirty="0">
                <a:solidFill>
                  <a:srgbClr val="FF0000"/>
                </a:solidFill>
              </a:rPr>
              <a:t>4 </a:t>
            </a:r>
            <a:r>
              <a:rPr lang="pl-PL" b="1" dirty="0" smtClean="0">
                <a:solidFill>
                  <a:srgbClr val="0000FF"/>
                </a:solidFill>
              </a:rPr>
              <a:t>zł/€ tj.</a:t>
            </a:r>
            <a:r>
              <a:rPr lang="pl-PL" dirty="0" smtClean="0"/>
              <a:t> </a:t>
            </a:r>
            <a:r>
              <a:rPr lang="pl-PL" sz="2500" b="1" dirty="0" smtClean="0"/>
              <a:t>306 </a:t>
            </a:r>
            <a:r>
              <a:rPr lang="pl-PL" sz="2500" b="1" dirty="0"/>
              <a:t>875,00</a:t>
            </a:r>
            <a:r>
              <a:rPr lang="pl-PL" sz="2500" b="1" dirty="0" smtClean="0"/>
              <a:t> </a:t>
            </a:r>
            <a:r>
              <a:rPr lang="pl-PL" sz="2500" b="1" dirty="0">
                <a:solidFill>
                  <a:srgbClr val="FF0000"/>
                </a:solidFill>
              </a:rPr>
              <a:t>€</a:t>
            </a:r>
            <a:endParaRPr lang="pl-PL" sz="2500" dirty="0"/>
          </a:p>
        </p:txBody>
      </p:sp>
    </p:spTree>
    <p:extLst>
      <p:ext uri="{BB962C8B-B14F-4D97-AF65-F5344CB8AC3E}">
        <p14:creationId xmlns:p14="http://schemas.microsoft.com/office/powerpoint/2010/main" val="16408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4602239"/>
          </a:xfrm>
        </p:spPr>
        <p:txBody>
          <a:bodyPr>
            <a:normAutofit/>
          </a:bodyPr>
          <a:lstStyle/>
          <a:p>
            <a:pPr algn="ctr"/>
            <a:r>
              <a:rPr lang="pl-PL" sz="8800" b="1" dirty="0" smtClean="0"/>
              <a:t>Dziękuję </a:t>
            </a:r>
            <a:br>
              <a:rPr lang="pl-PL" sz="8800" b="1" dirty="0" smtClean="0"/>
            </a:br>
            <a:r>
              <a:rPr lang="pl-PL" sz="8800" b="1" dirty="0" smtClean="0"/>
              <a:t>za </a:t>
            </a:r>
            <a:br>
              <a:rPr lang="pl-PL" sz="8800" b="1" dirty="0" smtClean="0"/>
            </a:br>
            <a:r>
              <a:rPr lang="pl-PL" sz="8800" b="1" dirty="0" smtClean="0"/>
              <a:t>uwagę</a:t>
            </a:r>
            <a:endParaRPr lang="pl-PL" sz="88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218439" y="6323389"/>
            <a:ext cx="2698447" cy="465667"/>
          </a:xfrm>
        </p:spPr>
        <p:txBody>
          <a:bodyPr/>
          <a:lstStyle/>
          <a:p>
            <a:r>
              <a:rPr lang="pl-PL" b="1" dirty="0" smtClean="0"/>
              <a:t>Opracował: </a:t>
            </a:r>
            <a:r>
              <a:rPr lang="pl-PL" b="1" i="1" dirty="0" smtClean="0"/>
              <a:t>S. Cwynar</a:t>
            </a:r>
            <a:endParaRPr lang="pl-PL" b="1" i="1" dirty="0"/>
          </a:p>
        </p:txBody>
      </p:sp>
    </p:spTree>
    <p:extLst>
      <p:ext uri="{BB962C8B-B14F-4D97-AF65-F5344CB8AC3E}">
        <p14:creationId xmlns:p14="http://schemas.microsoft.com/office/powerpoint/2010/main" val="25674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530531"/>
            <a:ext cx="10820400" cy="47178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Ministerstwo Rolnictwa i Rozwoju Wsi </a:t>
            </a: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(MRiRW)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przedstawiło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szczegółowe zasady dotyczące </a:t>
            </a: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„wykorzystania różnicy kursowej”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, tj. </a:t>
            </a:r>
            <a:r>
              <a:rPr lang="pl-PL" sz="2800" u="sng" dirty="0">
                <a:latin typeface="Arial" panose="020B0604020202020204" pitchFamily="34" charset="0"/>
                <a:cs typeface="Arial" panose="020B0604020202020204" pitchFamily="34" charset="0"/>
              </a:rPr>
              <a:t>możliwości przeprowadzenia w strategii rozwoju lokalnego kierowanego przez społeczność </a:t>
            </a:r>
            <a:r>
              <a:rPr lang="pl-PL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(LSR) </a:t>
            </a:r>
            <a:r>
              <a:rPr lang="pl-PL" sz="2800" u="sng" dirty="0">
                <a:latin typeface="Arial" panose="020B0604020202020204" pitchFamily="34" charset="0"/>
                <a:cs typeface="Arial" panose="020B0604020202020204" pitchFamily="34" charset="0"/>
              </a:rPr>
              <a:t>zmian, które pozwolą wykorzystać dostępną dla lokalnej grupy działania </a:t>
            </a:r>
            <a:r>
              <a:rPr lang="pl-PL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(LGD) </a:t>
            </a:r>
            <a:r>
              <a:rPr lang="pl-PL" sz="2800" u="sng" dirty="0">
                <a:latin typeface="Arial" panose="020B0604020202020204" pitchFamily="34" charset="0"/>
                <a:cs typeface="Arial" panose="020B0604020202020204" pitchFamily="34" charset="0"/>
              </a:rPr>
              <a:t>sumę środków wynikającą z różnicy kursowej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Zasady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te dotyczą wyłącznie poddziałania </a:t>
            </a:r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19.2 </a:t>
            </a:r>
            <a:r>
              <a:rPr lang="pl-PL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 na wdrażanie operacji w ramach strategii rozwoju lokalnego kierowanego przez społeczność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33" y="267630"/>
            <a:ext cx="3567504" cy="5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8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497874"/>
            <a:ext cx="10820400" cy="40241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Kluczowe przepisy ustawy z dnia 20 lutego 2015 r. o rozwoju lokalnym z udziałem lokalnej społeczności </a:t>
            </a: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(Dz. U. z 2019 r. poz. 1167)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, zwanej dalej „ustawą RLKS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”:</a:t>
            </a:r>
          </a:p>
          <a:p>
            <a:pPr marL="0" indent="0" algn="just">
              <a:buNone/>
            </a:pP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art. 17 ust. 1 pkt 2 ustawy RLKS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pl-PL" sz="3600" dirty="0">
                <a:solidFill>
                  <a:srgbClr val="FF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Wsparcie, o którym mowa w art. 35 ust. 1 lit. b rozporządzenia nr 1303/2013, jest udzielane (…) do wysokości środków (…) przewidzianych w umowie ramowej.</a:t>
            </a:r>
          </a:p>
          <a:p>
            <a:pPr algn="just"/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33" y="267630"/>
            <a:ext cx="3567504" cy="5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510246"/>
            <a:ext cx="10820400" cy="32700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art. 23 ust. 4 ustawy RLKS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pl-PL" sz="3900" dirty="0">
                <a:solidFill>
                  <a:srgbClr val="FF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Jeżeli są spełnione warunki udzielenia wsparcia (…) zarząd województwa udziela wsparcia (…) do limitu środków wskazanego w ogłoszeniu o naborze wniosków o udzielenie wsparcia </a:t>
            </a:r>
            <a:r>
              <a:rPr lang="pl-PL" sz="3900" dirty="0" smtClean="0">
                <a:solidFill>
                  <a:srgbClr val="FF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(…).</a:t>
            </a:r>
            <a:endParaRPr lang="pl-PL" sz="3900" dirty="0">
              <a:solidFill>
                <a:srgbClr val="FF0000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33" y="267630"/>
            <a:ext cx="3567504" cy="5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421674"/>
            <a:ext cx="10820400" cy="5131526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. 23 ust. 4a ustawy RLKS </a:t>
            </a:r>
          </a:p>
          <a:p>
            <a:pPr marL="0" indent="0" algn="just">
              <a:buNone/>
            </a:pPr>
            <a:r>
              <a:rPr lang="pl-PL" sz="3900" dirty="0">
                <a:solidFill>
                  <a:srgbClr val="FF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Wyczerpanie środków w ramach limitu środków wskazanego </a:t>
            </a:r>
            <a:r>
              <a:rPr lang="pl-PL" sz="3900" dirty="0" smtClean="0">
                <a:solidFill>
                  <a:srgbClr val="FF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    w ogłoszeniu </a:t>
            </a:r>
            <a:r>
              <a:rPr lang="pl-PL" sz="3900" dirty="0">
                <a:solidFill>
                  <a:srgbClr val="FF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o naborze wniosków (…) nie stanowi przeszkody </a:t>
            </a:r>
            <a:r>
              <a:rPr lang="pl-PL" sz="3900" dirty="0" smtClean="0">
                <a:solidFill>
                  <a:srgbClr val="FF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w </a:t>
            </a:r>
            <a:r>
              <a:rPr lang="pl-PL" sz="3900" dirty="0">
                <a:solidFill>
                  <a:srgbClr val="FF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udzieleniu tego wsparcia na daną operację, jeżeli w wyniku wniesienia protestu albo uwzględnienia skargi przez sąd administracyjny LGD wybrała tę operację, a zarząd województwa ustali, że są spełnione pozostałe warunki udzielenia tego wsparcia, kryteria wyboru operacji są spełnione </a:t>
            </a:r>
            <a:r>
              <a:rPr lang="pl-PL" sz="3900" dirty="0" smtClean="0">
                <a:solidFill>
                  <a:srgbClr val="FF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        w </a:t>
            </a:r>
            <a:r>
              <a:rPr lang="pl-PL" sz="3900" dirty="0">
                <a:solidFill>
                  <a:srgbClr val="FF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takim stopniu, że wsparcie na tę operację powinno zostać udzielone, oraz jeżeli nie została wyczerpana kwota środków (…) przewidzianych w umowie ramowej na realizację danego celu głównego LSR w ramach środków pochodzących z danego EFSI</a:t>
            </a:r>
            <a:r>
              <a:rPr lang="pl-PL" sz="3900" dirty="0" smtClean="0">
                <a:solidFill>
                  <a:srgbClr val="FF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.</a:t>
            </a:r>
            <a:endParaRPr lang="pl-PL" sz="39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33" y="267630"/>
            <a:ext cx="3567504" cy="5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748241"/>
            <a:ext cx="10820400" cy="40241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W związku z powyższymi przepisami przed ogłaszaniem naborów wniosków oraz przed zawarciem umowy o przyznaniu pomocy </a:t>
            </a:r>
            <a:endParaRPr lang="pl-PL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istotne jest weryfikowanie dostępnych dla danej LSR środków na poziomie danego przedsięwzięcia, celu i kwoty przeznaczonej w LSR na poddziałanie 19.2.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Weryfikowanie tych kwot gwarantuje prawidłowe                     i zgodne z przepisami zawieranie umów o przyznaniu pomocy.</a:t>
            </a:r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33" y="267630"/>
            <a:ext cx="3567504" cy="5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486982"/>
            <a:ext cx="10820400" cy="51206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LGD na podstawie obecnie stosowanego rozwiązania może wykorzystać dostępne w umowie o warunkach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i sposobie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realizacji strategii rozwoju lokalnego kierowanego przez społeczność </a:t>
            </a:r>
            <a:r>
              <a:rPr lang="pl-PL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(umowa ramowa)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 środki przeliczone na PLN po indykatywnym kursie 4 PLN/EUR. </a:t>
            </a:r>
            <a:endParaRPr lang="pl-PL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</a:t>
            </a:r>
            <a:r>
              <a:rPr lang="pl-PL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umożliwić wykorzystanie środków wynikających </a:t>
            </a:r>
            <a:r>
              <a:rPr lang="pl-PL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z </a:t>
            </a:r>
            <a:r>
              <a:rPr lang="pl-PL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różnicy kursowej, niezbędne będzie zrealizowanie następujących kroków: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33" y="267630"/>
            <a:ext cx="3567504" cy="5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323702"/>
            <a:ext cx="10820400" cy="5371012"/>
          </a:xfrm>
        </p:spPr>
        <p:txBody>
          <a:bodyPr>
            <a:no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 harmonogramie planowanych naborów wniosków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o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udzielenie wsparcia na wdrażanie operacji w ramach strategii rozwoju lokalnego kierowanego przez społeczność </a:t>
            </a: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(harmonogram)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LGD przelicza kwoty z waluty PLN na EUR po kursie 4 PLN/EUR</a:t>
            </a:r>
          </a:p>
          <a:p>
            <a:pPr marL="457200" lvl="0" indent="-457200" algn="just">
              <a:buFont typeface="+mj-lt"/>
              <a:buAutoNum type="alphaLcParenR"/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Jeżeli LGD nie planuje przesunięć środków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z jakiegokolwiek przedsięwzięcia na inne, to występuje do właściwego samorządu województwa </a:t>
            </a: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(SW)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z wnioskiem o dokonanie aneksu umowy ramowej ze zaktualizowanym harmonogramem z rozpisanymi kwotami w walucie euro – </a:t>
            </a:r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patrz punkt 6.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pomijamy kroki nr 2-5</a:t>
            </a:r>
            <a:r>
              <a:rPr lang="pl-PL" sz="2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 algn="just">
              <a:buFont typeface="+mj-lt"/>
              <a:buAutoNum type="alphaLcParenR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Jeżeli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LGD zamierza przesunąć środki pomiędzy przedsięwzięciami – </a:t>
            </a:r>
            <a:r>
              <a:rPr lang="pl-PL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patrz pkt 2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33" y="267630"/>
            <a:ext cx="3567504" cy="5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465215"/>
            <a:ext cx="10820400" cy="4826728"/>
          </a:xfrm>
        </p:spPr>
        <p:txBody>
          <a:bodyPr>
            <a:noAutofit/>
          </a:bodyPr>
          <a:lstStyle/>
          <a:p>
            <a:pPr marL="457200" lvl="0" indent="-457200" algn="just">
              <a:buFont typeface="+mj-lt"/>
              <a:buAutoNum type="arabicPeriod" startAt="2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LGD występuje do SW </a:t>
            </a:r>
            <a:r>
              <a:rPr lang="pl-P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prośbą o przeliczenie dostępnych środków we wszystkich przedsięwzięciach w całym harmonogramie w walucie </a:t>
            </a:r>
            <a:r>
              <a:rPr lang="pl-P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 algn="just">
              <a:buFont typeface="+mj-lt"/>
              <a:buAutoNum type="arabicPeriod" startAt="2"/>
            </a:pP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SW </a:t>
            </a:r>
            <a:r>
              <a:rPr lang="pl-PL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dokonuje przeliczeń wykorzystując zaktualizowaną instrukcję dotyczącą ustalania kwot dla poddziałania 19.2 po kursie wymiany EUR do PLN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, publikowanym przez Europejski Bank	Centralny z przedostatniego dnia pracy Komisji Europejskiej w miesiącu poprzedzającym miesiąc dokonania obliczeń </a:t>
            </a:r>
            <a:r>
              <a:rPr lang="pl-PL" sz="3200" i="1" dirty="0">
                <a:latin typeface="Arial" panose="020B0604020202020204" pitchFamily="34" charset="0"/>
                <a:cs typeface="Arial" panose="020B0604020202020204" pitchFamily="34" charset="0"/>
              </a:rPr>
              <a:t>(kurs bieżący)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i przekazuje tę informację do </a:t>
            </a: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LGD.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33" y="267630"/>
            <a:ext cx="3567504" cy="5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362</TotalTime>
  <Words>859</Words>
  <Application>Microsoft Office PowerPoint</Application>
  <PresentationFormat>Panoramiczny</PresentationFormat>
  <Paragraphs>84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Century Gothic</vt:lpstr>
      <vt:lpstr>Monotype Corsiva</vt:lpstr>
      <vt:lpstr>Wingdings</vt:lpstr>
      <vt:lpstr>Para</vt:lpstr>
      <vt:lpstr>ZASADY DOTYCZĄCE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 za 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Cwynar Sławomir</dc:creator>
  <cp:lastModifiedBy>Cwynar Sławomir</cp:lastModifiedBy>
  <cp:revision>56</cp:revision>
  <dcterms:created xsi:type="dcterms:W3CDTF">2020-02-17T07:46:05Z</dcterms:created>
  <dcterms:modified xsi:type="dcterms:W3CDTF">2020-02-19T13:50:15Z</dcterms:modified>
</cp:coreProperties>
</file>